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3" r:id="rId3"/>
    <p:sldId id="257" r:id="rId4"/>
    <p:sldId id="263" r:id="rId5"/>
    <p:sldId id="261" r:id="rId6"/>
    <p:sldId id="259" r:id="rId7"/>
    <p:sldId id="260" r:id="rId8"/>
    <p:sldId id="262" r:id="rId9"/>
    <p:sldId id="271" r:id="rId10"/>
    <p:sldId id="272" r:id="rId11"/>
    <p:sldId id="264" r:id="rId12"/>
    <p:sldId id="266" r:id="rId13"/>
    <p:sldId id="274" r:id="rId14"/>
    <p:sldId id="275" r:id="rId15"/>
    <p:sldId id="276" r:id="rId16"/>
    <p:sldId id="277" r:id="rId17"/>
    <p:sldId id="267" r:id="rId18"/>
    <p:sldId id="269" r:id="rId19"/>
    <p:sldId id="268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11/29/2024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341-1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Законодавство України щодо запобігання та протидії домашньому насильству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62000" y="4114800"/>
            <a:ext cx="7772400" cy="1199704"/>
          </a:xfrm>
        </p:spPr>
        <p:txBody>
          <a:bodyPr/>
          <a:lstStyle/>
          <a:p>
            <a:r>
              <a:rPr lang="uk-UA" dirty="0" smtClean="0"/>
              <a:t>Сайт Дитинство без насильства : </a:t>
            </a:r>
            <a:r>
              <a:rPr lang="en-AU" dirty="0" smtClean="0"/>
              <a:t>https://rescentre.org.ua/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1722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Навчальні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заклади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та установи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протидії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домашньому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1)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учасниками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навчально-виховного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роботу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повідомляють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службу у справах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уповноважені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підрозділи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домашнього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3)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інформаційно-просвітницькі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заходи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учасниками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навчально-виховного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протидії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домашньому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приділяючи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небайдужого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постраждалих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усвідомлення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невідкладного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вчителів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домашнього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повідомлення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випадки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кол-центру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протидії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домашньому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4)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організовують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роботу практичного психолога та/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педагога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постраждалими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дітьми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5)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взаємодіють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заходи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протидії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домашньому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Закону;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6)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звітують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центральному органу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протидії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домашньому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порядку,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центральним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протидії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домашньому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143000" y="3810000"/>
            <a:ext cx="7696200" cy="2514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 </a:t>
            </a:r>
            <a:r>
              <a:rPr lang="ru-RU" dirty="0" err="1" smtClean="0">
                <a:hlinkClick r:id="rId2"/>
              </a:rPr>
              <a:t>Кримінальному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кодексі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України</a:t>
            </a:r>
            <a:r>
              <a:rPr lang="ru-RU" dirty="0" smtClean="0"/>
              <a:t>: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Ст. 126 (1).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Домашнє насильство</a:t>
            </a:r>
          </a:p>
          <a:p>
            <a:pPr marL="1165225" indent="-1165225">
              <a:buNone/>
            </a:pP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 Ст. 155.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Статеві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зносини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особою, яка не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досягла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шістнадцятирічного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віку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Ст.156.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Розбещення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неповнолітніх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1073150" indent="-896938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Ст.302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місць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розпусти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звідництво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114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Закон </a:t>
            </a:r>
            <a:r>
              <a:rPr lang="ru-RU" sz="3600" dirty="0" err="1" smtClean="0">
                <a:solidFill>
                  <a:schemeClr val="tx1"/>
                </a:solidFill>
              </a:rPr>
              <a:t>України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«</a:t>
            </a:r>
            <a:r>
              <a:rPr lang="ru-RU" sz="3600" b="0" dirty="0" smtClean="0">
                <a:solidFill>
                  <a:schemeClr val="tx1"/>
                </a:solidFill>
              </a:rPr>
              <a:t>Про </a:t>
            </a:r>
            <a:r>
              <a:rPr lang="ru-RU" sz="3600" b="0" dirty="0" err="1" smtClean="0">
                <a:solidFill>
                  <a:schemeClr val="tx1"/>
                </a:solidFill>
              </a:rPr>
              <a:t>внесення</a:t>
            </a:r>
            <a:r>
              <a:rPr lang="ru-RU" sz="3600" b="0" dirty="0" smtClean="0">
                <a:solidFill>
                  <a:schemeClr val="tx1"/>
                </a:solidFill>
              </a:rPr>
              <a:t> </a:t>
            </a:r>
            <a:r>
              <a:rPr lang="ru-RU" sz="3600" b="0" dirty="0" err="1" smtClean="0">
                <a:solidFill>
                  <a:schemeClr val="tx1"/>
                </a:solidFill>
              </a:rPr>
              <a:t>змін</a:t>
            </a:r>
            <a:r>
              <a:rPr lang="ru-RU" sz="3600" b="0" dirty="0" smtClean="0">
                <a:solidFill>
                  <a:schemeClr val="tx1"/>
                </a:solidFill>
              </a:rPr>
              <a:t> до </a:t>
            </a:r>
            <a:r>
              <a:rPr lang="ru-RU" sz="3600" dirty="0" err="1" smtClean="0">
                <a:solidFill>
                  <a:schemeClr val="tx1"/>
                </a:solidFill>
              </a:rPr>
              <a:t>Кримінального</a:t>
            </a:r>
            <a:r>
              <a:rPr lang="ru-RU" sz="3600" dirty="0" smtClean="0">
                <a:solidFill>
                  <a:schemeClr val="tx1"/>
                </a:solidFill>
              </a:rPr>
              <a:t> та </a:t>
            </a:r>
            <a:r>
              <a:rPr lang="ru-RU" sz="3600" dirty="0" err="1" smtClean="0">
                <a:solidFill>
                  <a:schemeClr val="tx1"/>
                </a:solidFill>
              </a:rPr>
              <a:t>Кримінального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процесуального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кодексів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України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з</a:t>
            </a:r>
            <a:r>
              <a:rPr lang="ru-RU" sz="3600" dirty="0" smtClean="0">
                <a:solidFill>
                  <a:schemeClr val="tx1"/>
                </a:solidFill>
              </a:rPr>
              <a:t> метою </a:t>
            </a:r>
            <a:r>
              <a:rPr lang="ru-RU" sz="3600" dirty="0" err="1" smtClean="0">
                <a:solidFill>
                  <a:schemeClr val="tx1"/>
                </a:solidFill>
              </a:rPr>
              <a:t>реалізації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положень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Конвенції</a:t>
            </a:r>
            <a:r>
              <a:rPr lang="ru-RU" sz="3600" dirty="0" smtClean="0">
                <a:solidFill>
                  <a:schemeClr val="tx1"/>
                </a:solidFill>
              </a:rPr>
              <a:t> Ради </a:t>
            </a:r>
            <a:r>
              <a:rPr lang="ru-RU" sz="3600" dirty="0" err="1" smtClean="0">
                <a:solidFill>
                  <a:schemeClr val="tx1"/>
                </a:solidFill>
              </a:rPr>
              <a:t>Європи</a:t>
            </a:r>
            <a:r>
              <a:rPr lang="ru-RU" sz="3600" dirty="0" smtClean="0">
                <a:solidFill>
                  <a:schemeClr val="tx1"/>
                </a:solidFill>
              </a:rPr>
              <a:t> про </a:t>
            </a:r>
            <a:r>
              <a:rPr lang="ru-RU" sz="3600" dirty="0" err="1" smtClean="0">
                <a:solidFill>
                  <a:schemeClr val="tx1"/>
                </a:solidFill>
              </a:rPr>
              <a:t>запобігання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насильству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стосовно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жінок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і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домашньому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насильству</a:t>
            </a:r>
            <a:r>
              <a:rPr lang="ru-RU" sz="3600" dirty="0" smtClean="0">
                <a:solidFill>
                  <a:schemeClr val="tx1"/>
                </a:solidFill>
              </a:rPr>
              <a:t> та </a:t>
            </a:r>
            <a:r>
              <a:rPr lang="ru-RU" sz="3600" dirty="0" err="1" smtClean="0">
                <a:solidFill>
                  <a:schemeClr val="tx1"/>
                </a:solidFill>
              </a:rPr>
              <a:t>боротьбу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з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цими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явищами</a:t>
            </a:r>
            <a:r>
              <a:rPr lang="ru-RU" sz="3600" dirty="0" smtClean="0">
                <a:solidFill>
                  <a:schemeClr val="tx1"/>
                </a:solidFill>
              </a:rPr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Домашнє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насильство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умисне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систематичне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вчинення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подружжя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колишнього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подружжя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перебуває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перебував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сімейних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близьких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відносинах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страждань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розладів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втрати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працездатності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емоційної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погіршення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потерпілої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особи, -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карається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громадськими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роботами на строк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п’ятдесяти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двохсот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сорока годин,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арештом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строк до шести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обмеженням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строк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п’яти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позбавленням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строк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Ст. 126</a:t>
            </a:r>
            <a:r>
              <a:rPr lang="ru-RU" baseline="30000" dirty="0" smtClean="0">
                <a:solidFill>
                  <a:schemeClr val="tx1"/>
                </a:solidFill>
              </a:rPr>
              <a:t>-1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Домашнє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насильство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неприродні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статеві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зносини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особою, яка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досягла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шістнадцятирічного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вчинені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повнолітньою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особою,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обмеженням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строк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п’яти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позбавленням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той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строк.</a:t>
            </a: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вчинені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близькими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родичами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членами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особою, на яку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покладено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обов’язки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потерпілого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піклування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спричинили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безплідність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тяжкі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позбавленням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строк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п’яти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восьми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позбавленням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обіймати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посади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займатися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строк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без такого.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017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155. </a:t>
            </a:r>
            <a:r>
              <a:rPr lang="ru-RU" sz="4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Статеві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зносини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особою, яка не </a:t>
            </a:r>
            <a:r>
              <a:rPr lang="ru-RU" sz="4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досягла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шістнадцятирічного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876800"/>
          </a:xfrm>
        </p:spPr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вчинені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малолітньої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вчинені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членами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близькими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родичами, особою, на яку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покладено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обов’язки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потерпілого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піклування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позбавленням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строк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п’яти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восьми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позбавленням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обіймати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посади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займатися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строк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без такого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ctr"/>
            <a:r>
              <a:rPr lang="ru-RU" sz="32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156. </a:t>
            </a:r>
            <a:r>
              <a:rPr lang="ru-RU" sz="32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Розбещення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неповнолітніх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Частина</a:t>
            </a:r>
            <a:r>
              <a:rPr lang="ru-RU" dirty="0" smtClean="0"/>
              <a:t> 4. </a:t>
            </a:r>
          </a:p>
          <a:p>
            <a:r>
              <a:rPr lang="ru-RU" dirty="0" err="1" smtClean="0"/>
              <a:t>Дії</a:t>
            </a:r>
            <a:r>
              <a:rPr lang="ru-RU" dirty="0" smtClean="0"/>
              <a:t>, </a:t>
            </a:r>
            <a:r>
              <a:rPr lang="ru-RU" dirty="0" err="1" smtClean="0"/>
              <a:t>вчинені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залученням</a:t>
            </a:r>
            <a:r>
              <a:rPr lang="ru-RU" dirty="0" smtClean="0"/>
              <a:t> </a:t>
            </a:r>
            <a:r>
              <a:rPr lang="ru-RU" dirty="0" err="1" smtClean="0"/>
              <a:t>малолітньої</a:t>
            </a:r>
            <a:r>
              <a:rPr lang="ru-RU" dirty="0" smtClean="0"/>
              <a:t> особи, </a:t>
            </a:r>
            <a:r>
              <a:rPr lang="ru-RU" dirty="0" err="1" smtClean="0"/>
              <a:t>караються</a:t>
            </a:r>
            <a:r>
              <a:rPr lang="ru-RU" dirty="0" smtClean="0"/>
              <a:t> </a:t>
            </a:r>
            <a:r>
              <a:rPr lang="ru-RU" dirty="0" err="1" smtClean="0"/>
              <a:t>позбавленням</a:t>
            </a:r>
            <a:r>
              <a:rPr lang="ru-RU" dirty="0" smtClean="0"/>
              <a:t> </a:t>
            </a:r>
            <a:r>
              <a:rPr lang="ru-RU" dirty="0" err="1" smtClean="0"/>
              <a:t>волі</a:t>
            </a:r>
            <a:r>
              <a:rPr lang="ru-RU" dirty="0" smtClean="0"/>
              <a:t> на строк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п’яти</a:t>
            </a:r>
            <a:r>
              <a:rPr lang="ru-RU" dirty="0" smtClean="0"/>
              <a:t> до десяти </a:t>
            </a:r>
            <a:r>
              <a:rPr lang="ru-RU" dirty="0" err="1" smtClean="0"/>
              <a:t>років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Стаття 302. </a:t>
            </a:r>
            <a:r>
              <a:rPr lang="ru-RU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місць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розпусти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звідництво</a:t>
            </a:r>
            <a:endParaRPr lang="ru-RU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0072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Конвенція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про права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-11113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ратифікована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Постановою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(27 лютого 1991 р.) </a:t>
            </a:r>
          </a:p>
          <a:p>
            <a:pPr marL="365125" indent="-11113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Ст. 19</a:t>
            </a:r>
          </a:p>
          <a:p>
            <a:pPr marL="365125" indent="-276225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Постанови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Кабінету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Конвенції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цивільно-правові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аспекти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викрадення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липня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2006 р. № 952)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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ратифікацію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Європейської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конвенції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серпня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2006 р.) 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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Конституція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5125" indent="-11113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Ст. 52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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Сімейний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кодекс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5125" indent="-11113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Ст. 150 ,164, 170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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охорону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дитинства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24.04.2001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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попередження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насильства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5125" indent="-11113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15.11.2001 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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до Кодексу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адміністративні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правопорушення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вчинення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насильства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невиконання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захисного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припису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15.05.2003.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4800" y="2438400"/>
            <a:ext cx="8839200" cy="37338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Психолог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чний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портрет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Аналіз складних життєвих обставин</a:t>
            </a: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Профілактика неадекватної поведінки</a:t>
            </a: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Карта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суїцидального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ризику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Этапи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uk-UA" dirty="0" err="1" smtClean="0"/>
              <a:t>суїцидальних</a:t>
            </a:r>
            <a:r>
              <a:rPr lang="uk-UA" dirty="0" smtClean="0"/>
              <a:t> нахилів: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2484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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жертви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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індивідуально-психологічні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адекватного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нагальних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проблем; 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мобілізує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приховані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самостійне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проблем; 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корекцію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особистісних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дисгармоній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дезадаптації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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подальшого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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залучає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родичів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однолітків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довірених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референтних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постраждалій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дитині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8686800" cy="60072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Профілактична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робота психолога:</a:t>
            </a:r>
          </a:p>
          <a:p>
            <a:pPr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батьками та педагогами,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спрямована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усвідомлення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жорстокості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жорстокого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підлітків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попередження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підлітків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безпечній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поведінці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посилювати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самозахисту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знімати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комплекси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неповноцінності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Робота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корекції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агресивної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підлітків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Будучи жертвами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яких-небудь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сферах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мікросередовища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чинять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насильницькі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школах,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ґвалтують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членами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криміногенних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роблять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протиправні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Ієрархічна схема складу психологічної культури особистості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5410200"/>
            <a:ext cx="4495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Психологічна поінформованість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62000" y="4724400"/>
            <a:ext cx="502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Психологічна обізнаність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2000" y="3962400"/>
            <a:ext cx="5334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Психологічна освіченість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62000" y="3200400"/>
            <a:ext cx="6172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Психологічна компетентність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2514600"/>
            <a:ext cx="6705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Психологічна майстерність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62000" y="1828800"/>
            <a:ext cx="7162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Психологічна культура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2895600"/>
            <a:ext cx="8153400" cy="3111691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Ст. 3.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Сфера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протидію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домашньому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Ст. 6.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заходи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протидії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домашньому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Ст.11.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протидії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домашньому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Ст. 22.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постраждалої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Ст. 25.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Терміновий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заборонний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припис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кривдника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Закон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«Про </a:t>
            </a:r>
            <a:r>
              <a:rPr lang="ru-RU" dirty="0" err="1" smtClean="0">
                <a:solidFill>
                  <a:schemeClr val="tx1"/>
                </a:solidFill>
              </a:rPr>
              <a:t>запобігання</a:t>
            </a:r>
            <a:r>
              <a:rPr lang="ru-RU" dirty="0" smtClean="0">
                <a:solidFill>
                  <a:schemeClr val="tx1"/>
                </a:solidFill>
              </a:rPr>
              <a:t> та </a:t>
            </a:r>
            <a:r>
              <a:rPr lang="ru-RU" dirty="0" err="1" smtClean="0">
                <a:solidFill>
                  <a:schemeClr val="tx1"/>
                </a:solidFill>
              </a:rPr>
              <a:t>протидію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домашньому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насильству</a:t>
            </a:r>
            <a:r>
              <a:rPr lang="ru-RU" dirty="0" smtClean="0">
                <a:solidFill>
                  <a:schemeClr val="tx1"/>
                </a:solidFill>
              </a:rPr>
              <a:t>»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7 </a:t>
            </a:r>
            <a:r>
              <a:rPr lang="ru-RU" sz="1600" dirty="0" err="1" smtClean="0">
                <a:solidFill>
                  <a:schemeClr val="tx1"/>
                </a:solidFill>
              </a:rPr>
              <a:t>грудня</a:t>
            </a:r>
            <a:r>
              <a:rPr lang="ru-RU" sz="1600" dirty="0" smtClean="0">
                <a:solidFill>
                  <a:schemeClr val="tx1"/>
                </a:solidFill>
              </a:rPr>
              <a:t> 2017р. №2229-</a:t>
            </a:r>
            <a:r>
              <a:rPr lang="en-US" sz="1600" dirty="0" smtClean="0">
                <a:solidFill>
                  <a:schemeClr val="tx1"/>
                </a:solidFill>
              </a:rPr>
              <a:t>V</a:t>
            </a:r>
            <a:r>
              <a:rPr lang="uk-UA" sz="1600" dirty="0" smtClean="0">
                <a:solidFill>
                  <a:schemeClr val="tx1"/>
                </a:solidFill>
              </a:rPr>
              <a:t>ІІІ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09600" y="2286000"/>
            <a:ext cx="8077200" cy="3721291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п.2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протидію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домашньому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Ст.3. Сфера дії законодавства про запобігання та протидію домашньому насильству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343400"/>
          </a:xfrm>
        </p:spPr>
        <p:txBody>
          <a:bodyPr>
            <a:normAutofit/>
          </a:bodyPr>
          <a:lstStyle/>
          <a:p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marL="630238" indent="-255588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специально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уповноважені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протидії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домашньому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19138" indent="-255588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719138" indent="-255588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установи,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покладаються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протидії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домашньому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19138" indent="-255588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719138" indent="-255588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спеціалізовані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служби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постраждалих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19138" indent="-255588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719138" indent="-255588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громадяни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іноземці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особи без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громадянства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перебувають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підставах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574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Ст. 6. </a:t>
            </a:r>
            <a:r>
              <a:rPr lang="ru-RU" sz="3200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Суб’єкти</a:t>
            </a:r>
            <a:r>
              <a:rPr lang="ru-RU" sz="32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що</a:t>
            </a:r>
            <a:r>
              <a:rPr lang="ru-RU" sz="32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здійснюють</a:t>
            </a:r>
            <a:r>
              <a:rPr lang="ru-RU" sz="32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заходи у </a:t>
            </a:r>
            <a:r>
              <a:rPr lang="ru-RU" sz="3200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сфері</a:t>
            </a:r>
            <a:r>
              <a:rPr lang="ru-RU" sz="32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запобігання</a:t>
            </a:r>
            <a:r>
              <a:rPr lang="ru-RU" sz="32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та </a:t>
            </a:r>
            <a:r>
              <a:rPr lang="ru-RU" sz="3200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протидії</a:t>
            </a:r>
            <a:r>
              <a:rPr lang="ru-RU" sz="32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домашньому</a:t>
            </a:r>
            <a:r>
              <a:rPr lang="ru-RU" sz="32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насильству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00729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покладаються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протидії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домашньому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належать: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служби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справах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22313" indent="-612775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уповноважені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підрозділи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22313" indent="-612775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3.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установи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22313" indent="-612775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4.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установи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22313" indent="-612775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5.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центри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безоплатної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вторинної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22313" indent="-612775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6. суди; </a:t>
            </a:r>
          </a:p>
          <a:p>
            <a:pPr marL="722313" indent="-612775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7. прокуратура;</a:t>
            </a:r>
          </a:p>
          <a:p>
            <a:pPr marL="633413" indent="-27940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уповноважені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пробації.</a:t>
            </a:r>
          </a:p>
          <a:p>
            <a:pPr>
              <a:buNone/>
            </a:pPr>
            <a:endParaRPr lang="ru-RU" b="1" dirty="0" smtClean="0"/>
          </a:p>
          <a:p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0198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загальних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служб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постраждалих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заклади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надають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постраждалим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особам: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1)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центри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служб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2)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притулки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3)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центри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соціально-психологічної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реабілітації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4)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соціально-реабілітаційні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центри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дитячі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містечка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5)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центри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соціально-психологічної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6)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територіальні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центри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7)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установи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постраждалим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01980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спеціалізованих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служб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постраждалих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належать :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притулки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постраждалих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центри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медико-соціальної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реабілітації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постраждалих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кол-центр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протидії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домашньому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мобільні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бригади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соціально-психологічної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постраждалим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особам та особам,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постраждали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5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.заклади та установи,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призначені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виключно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постраждалих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постраждали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насильства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29200"/>
          </a:xfrm>
        </p:spPr>
        <p:txBody>
          <a:bodyPr>
            <a:normAutofit fontScale="77500" lnSpcReduction="20000"/>
          </a:bodyPr>
          <a:lstStyle/>
          <a:p>
            <a:pPr marL="624078" indent="-514350">
              <a:buAutoNum type="arabicPeriod"/>
            </a:pPr>
            <a:r>
              <a:rPr lang="ru-RU" b="1" dirty="0" smtClean="0"/>
              <a:t>До </a:t>
            </a:r>
            <a:r>
              <a:rPr lang="ru-RU" b="1" dirty="0" err="1" smtClean="0"/>
              <a:t>повноважень</a:t>
            </a:r>
            <a:r>
              <a:rPr lang="ru-RU" b="1" dirty="0" smtClean="0"/>
              <a:t> </a:t>
            </a:r>
            <a:r>
              <a:rPr lang="ru-RU" b="1" dirty="0" err="1" smtClean="0"/>
              <a:t>органів</a:t>
            </a:r>
            <a:r>
              <a:rPr lang="ru-RU" b="1" dirty="0" smtClean="0"/>
              <a:t> </a:t>
            </a:r>
            <a:r>
              <a:rPr lang="ru-RU" b="1" dirty="0" err="1" smtClean="0"/>
              <a:t>управління</a:t>
            </a:r>
            <a:r>
              <a:rPr lang="ru-RU" b="1" dirty="0" smtClean="0"/>
              <a:t> </a:t>
            </a:r>
            <a:r>
              <a:rPr lang="ru-RU" b="1" dirty="0" err="1" smtClean="0"/>
              <a:t>освітою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відповідно</a:t>
            </a:r>
            <a:r>
              <a:rPr lang="ru-RU" b="1" dirty="0" smtClean="0"/>
              <a:t> до </a:t>
            </a:r>
            <a:r>
              <a:rPr lang="ru-RU" b="1" dirty="0" err="1" smtClean="0"/>
              <a:t>компетенції</a:t>
            </a:r>
            <a:r>
              <a:rPr lang="ru-RU" b="1" dirty="0" smtClean="0"/>
              <a:t> належать:</a:t>
            </a:r>
          </a:p>
          <a:p>
            <a:pPr marL="624078" indent="-514350"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відповідної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кваліфікації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2)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навчально-виховний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рівнях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включення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планів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3)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включення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освітньо-професійних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4) участь 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перепідготовці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підвищенні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кваліфікації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представляють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суб'єктів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5)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включення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виховних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програм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6)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методичне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7)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звітування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центральному органу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реалізує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політику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Ст.11.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освітою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протидії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домашньому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насильству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260</TotalTime>
  <Words>1373</Words>
  <Application>Microsoft Office PowerPoint</Application>
  <PresentationFormat>Экран (4:3)</PresentationFormat>
  <Paragraphs>120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Lucida Sans Unicode</vt:lpstr>
      <vt:lpstr>Symbol</vt:lpstr>
      <vt:lpstr>Times New Roman</vt:lpstr>
      <vt:lpstr>Verdana</vt:lpstr>
      <vt:lpstr>Wingdings 2</vt:lpstr>
      <vt:lpstr>Wingdings 3</vt:lpstr>
      <vt:lpstr>Открытая</vt:lpstr>
      <vt:lpstr>Законодавство України щодо запобігання та протидії домашньому насильству</vt:lpstr>
      <vt:lpstr>Ієрархічна схема складу психологічної культури особистості</vt:lpstr>
      <vt:lpstr>Закон України  «Про запобігання та протидію домашньому насильству»  7 грудня 2017р. №2229-VІІІ</vt:lpstr>
      <vt:lpstr>Ст.3. Сфера дії законодавства про запобігання та протидію домашньому насильству </vt:lpstr>
      <vt:lpstr>Ст. 6. Суб’єкти, що здійснюють заходи у сфері запобігання та протидії домашньому насильству </vt:lpstr>
      <vt:lpstr>Презентация PowerPoint</vt:lpstr>
      <vt:lpstr>Презентация PowerPoint</vt:lpstr>
      <vt:lpstr>Презентация PowerPoint</vt:lpstr>
      <vt:lpstr>Ст.11. Повноваження органів управління освітою, навчальних закладів та установ системи освіти у сфері запобігання та протидії домашньому насильству </vt:lpstr>
      <vt:lpstr>Презентация PowerPoint</vt:lpstr>
      <vt:lpstr>Закон України  «Про внесення змін до Кримінального та Кримінального процесуального кодексів України з метою реалізації положень Конвенції Ради Європи про запобігання насильству стосовно жінок і домашньому насильству та боротьбу з цими явищами»</vt:lpstr>
      <vt:lpstr>Ст. 126-1. Домашнє насильство </vt:lpstr>
      <vt:lpstr>Стаття 155. Статеві зносини з особою, яка не досягла шістнадцятирічного віку. </vt:lpstr>
      <vt:lpstr>Стаття 156. Розбещення неповнолітніх </vt:lpstr>
      <vt:lpstr>Стаття 302. Створення або утримання місць розпусти і звідництво</vt:lpstr>
      <vt:lpstr>Презентация PowerPoint</vt:lpstr>
      <vt:lpstr>Этапи виявлення суїцидальних нахилів: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Законодавство України щодо запобігання та протидії домашньому насильству</dc:title>
  <dc:creator>Lenovo</dc:creator>
  <cp:lastModifiedBy>HP</cp:lastModifiedBy>
  <cp:revision>32</cp:revision>
  <dcterms:modified xsi:type="dcterms:W3CDTF">2024-11-28T23:23:59Z</dcterms:modified>
</cp:coreProperties>
</file>